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6" r:id="rId6"/>
    <p:sldId id="267" r:id="rId7"/>
    <p:sldId id="265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06ACE6-D929-4E2D-BE8F-1D8A2B3DA6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49F6E30-2986-4E87-A78A-E7E212ECFD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78865C-820A-4825-A263-EB94CED9F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67040D-3ED7-40BA-B6CC-B629F6810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6470A7E-9115-41D9-A5F9-750788043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2884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1A24D5-7210-4684-AF70-4DDC8B7BC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5653383-B0CE-4EA5-BF98-CE6A7C6ED0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E028EF-BCB4-4FB6-8C64-35E5848F3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2280165-EA9E-497E-BC74-49F55D98B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F5BBA6-93BE-4268-A8FE-B7662308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559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36ED09A-6FE2-413B-8C37-7EFD5F0F8C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81A69F1-538E-404E-A6CF-0713DD44C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E27BB9C-6799-408E-BF16-F843247D5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097350-2D29-4C1F-9477-F25711600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CEEE73-2A4A-422B-AA9C-428CA5D94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862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0589CE-CFF3-4687-AE86-03A4F0C3A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FF0F4C-CA0E-4A38-B552-66CA2C8F2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62D212-ABB4-4F97-8D27-AA8765883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8A0B1C-0DA9-45C3-92A9-B211413F9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1FDEB9-D757-4315-AAE3-D7FABDFE1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778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FE4FEE-BAF3-4FF0-AD55-5FE80A988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4010992-F8C7-4EA0-B09C-843D4721D9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C0D8AF-A18B-41D1-A68E-C471D4CF4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B25396-A31A-4D30-B054-77F5B70E3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305C30-2198-4354-B4B9-BE5B533D1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868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497152-85A8-496D-9704-53BB4DA87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CCDFEF-A25A-44AD-A111-BE458EC904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334A7B5-B7E9-4D8F-BF85-116E2F587C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63F5438-2C16-4109-B8B5-F8BA0A4BC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479C8C4-F933-4B6C-BF36-8E0839842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D000EBF-5EBC-432D-A952-5D39347C0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1502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BD179F-21F0-42CE-ADF8-A7AEA6193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259FBA4-29F0-42F0-B6AE-C424B940B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0C88A7-BF4C-42D5-B114-E116470F1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5294C0F6-50CB-4AEB-B948-1D20623357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3B31818-1DC3-4078-9D17-6D675C97AA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200F4570-7260-4D5E-83A8-FD5796D6E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24563CC-D724-4795-9119-AA9A19C9D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C2FC8CE-581E-45F6-AEC6-646886FE5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27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6A651E-D03C-4B67-AFCD-21BFBBB97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313AB70-5116-4E9B-918F-E68C724A9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6B5FA22-37EC-48CF-9FA4-4AC00C96D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16D762-39CA-4E4B-BADE-AD2E8255D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1080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20891E6-1C2D-49E1-A769-324EB679D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150BA05-FD70-4F5E-A5A9-E003FD056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F7FD660-553B-4C8F-B181-14B5AF92B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7945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E8D662-EEF9-4B3A-BBDE-6BC7B65DC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467FEB3-5AEC-4CE6-8B97-5E553C4A9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685C395-EE93-4C7B-8951-8628FD03D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B41B742-3432-46C5-8000-B51359955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804FDB-D425-4C0F-AEC3-F41C588F9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9561D68-3E54-42EB-A13F-E9C668BC5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72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5CAD72-3E92-4CB8-8114-2F7EDFFDD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4B24542-0C7B-418C-A054-1A532FAD17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8D81D0A-673F-4B8D-ACBD-FABF8C147E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7D17016-B8BC-43C0-87B3-FBA33B520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8CB8B4B-34A5-4491-9830-453B15215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336691E-4F89-41B0-AAF1-59B3C511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821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C85FD77-DC53-4C3A-B125-D157C74C6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0FECC9D-B2D1-4E47-84DE-B9CFD4FF7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61FB596-6B4C-4F75-B0ED-2F063ED2C7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95DFC-EA58-474F-B952-033ABBDC3C2B}" type="datetimeFigureOut">
              <a:rPr lang="it-IT" smtClean="0"/>
              <a:t>14/04/2021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4E97972-5DCA-4F07-A4B6-C0F8808EC8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F60E8C3-567F-4686-89E1-2542A3CEB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1A23B-F129-4A46-B426-3156057B807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478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unicircular.org/" TargetMode="External"/><Relationship Id="rId5" Type="http://schemas.openxmlformats.org/officeDocument/2006/relationships/hyperlink" Target="mailto:unicircular@unicircular.org" TargetMode="External"/><Relationship Id="rId4" Type="http://schemas.openxmlformats.org/officeDocument/2006/relationships/hyperlink" Target="mailto:assoambiente@assoambiente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6CE121D9-BE41-43E6-84C9-1A823CD16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61" y="639156"/>
            <a:ext cx="5253191" cy="727826"/>
          </a:xfrm>
          <a:prstGeom prst="rect">
            <a:avLst/>
          </a:prstGeom>
        </p:spPr>
      </p:pic>
      <p:pic>
        <p:nvPicPr>
          <p:cNvPr id="1026" name="Immagine 1">
            <a:extLst>
              <a:ext uri="{FF2B5EF4-FFF2-40B4-BE49-F238E27FC236}">
                <a16:creationId xmlns:a16="http://schemas.microsoft.com/office/drawing/2014/main" id="{747B93DE-9048-4803-92F5-A2FCACF39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492" y="363394"/>
            <a:ext cx="4271347" cy="1086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65B0EB6-C051-4DB4-8B04-3F256AD2C6A1}"/>
              </a:ext>
            </a:extLst>
          </p:cNvPr>
          <p:cNvSpPr txBox="1"/>
          <p:nvPr/>
        </p:nvSpPr>
        <p:spPr>
          <a:xfrm>
            <a:off x="3482109" y="6271491"/>
            <a:ext cx="5320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Candara" panose="020E0502030303020204" pitchFamily="34" charset="0"/>
              </a:rPr>
              <a:t> 14 aprile 2021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436F032-4AE7-43A3-A4CC-8B76340F7DC3}"/>
              </a:ext>
            </a:extLst>
          </p:cNvPr>
          <p:cNvSpPr txBox="1"/>
          <p:nvPr/>
        </p:nvSpPr>
        <p:spPr>
          <a:xfrm>
            <a:off x="2493818" y="2828835"/>
            <a:ext cx="68718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accent1">
                    <a:lumMod val="75000"/>
                  </a:schemeClr>
                </a:solidFill>
                <a:latin typeface="Candara" panose="020E0502030303020204" pitchFamily="34" charset="0"/>
              </a:rPr>
              <a:t>Proposta della Commissione per un nuovo Regolamento sulle batterie e i relativi rifiuti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03203ABF-AE11-4CD4-9A61-F0AAED0B1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513" y="5794879"/>
            <a:ext cx="1212850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1794312-7656-4829-B649-A48FC23BD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9859" y="5902036"/>
            <a:ext cx="1585703" cy="95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444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0B131C4B-BA54-4547-BE5E-08E59FFAC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889" y="393401"/>
            <a:ext cx="2793584" cy="387049"/>
          </a:xfrm>
          <a:prstGeom prst="rect">
            <a:avLst/>
          </a:prstGeom>
        </p:spPr>
      </p:pic>
      <p:pic>
        <p:nvPicPr>
          <p:cNvPr id="3" name="Immagine 1">
            <a:extLst>
              <a:ext uri="{FF2B5EF4-FFF2-40B4-BE49-F238E27FC236}">
                <a16:creationId xmlns:a16="http://schemas.microsoft.com/office/drawing/2014/main" id="{48311156-1A07-4C3E-BC67-91087D2D1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782" y="196602"/>
            <a:ext cx="2294821" cy="58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70C6A6F6-BB02-446E-B6BF-129E0227E527}"/>
              </a:ext>
            </a:extLst>
          </p:cNvPr>
          <p:cNvSpPr/>
          <p:nvPr/>
        </p:nvSpPr>
        <p:spPr>
          <a:xfrm>
            <a:off x="517236" y="1048294"/>
            <a:ext cx="527396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i="0" u="none" strike="noStrike" baseline="0" dirty="0">
                <a:solidFill>
                  <a:srgbClr val="2E5395"/>
                </a:solidFill>
                <a:latin typeface="Candara" panose="020E0502030303020204" pitchFamily="34" charset="0"/>
              </a:rPr>
              <a:t>FISE Assoambiente </a:t>
            </a:r>
            <a:r>
              <a:rPr lang="it-IT" dirty="0">
                <a:solidFill>
                  <a:srgbClr val="000000"/>
                </a:solidFill>
                <a:latin typeface="Candara" panose="020E0502030303020204" pitchFamily="34" charset="0"/>
              </a:rPr>
              <a:t>è l’Associazione che rappresenta, a livello nazionale ed europeo, </a:t>
            </a:r>
          </a:p>
          <a:p>
            <a:r>
              <a:rPr lang="it-IT" dirty="0">
                <a:solidFill>
                  <a:srgbClr val="000000"/>
                </a:solidFill>
                <a:latin typeface="Candara" panose="020E0502030303020204" pitchFamily="34" charset="0"/>
              </a:rPr>
              <a:t>le imprese che operano in Italia nel settore </a:t>
            </a:r>
          </a:p>
          <a:p>
            <a:r>
              <a:rPr lang="it-IT" dirty="0">
                <a:solidFill>
                  <a:srgbClr val="000000"/>
                </a:solidFill>
                <a:latin typeface="Candara" panose="020E0502030303020204" pitchFamily="34" charset="0"/>
              </a:rPr>
              <a:t>dei servizi di igiene ambientale e della </a:t>
            </a:r>
          </a:p>
          <a:p>
            <a:r>
              <a:rPr lang="it-IT" dirty="0">
                <a:solidFill>
                  <a:srgbClr val="000000"/>
                </a:solidFill>
                <a:latin typeface="Candara" panose="020E0502030303020204" pitchFamily="34" charset="0"/>
              </a:rPr>
              <a:t>gestione (raccolta, recupero e smaltimento) </a:t>
            </a:r>
          </a:p>
          <a:p>
            <a:r>
              <a:rPr lang="it-IT" dirty="0">
                <a:solidFill>
                  <a:srgbClr val="000000"/>
                </a:solidFill>
                <a:latin typeface="Candara" panose="020E0502030303020204" pitchFamily="34" charset="0"/>
              </a:rPr>
              <a:t>dei rifiuti urbani e rifiuti speciali, pericolosi e non, nonché delle bonifiche.</a:t>
            </a:r>
          </a:p>
          <a:p>
            <a:r>
              <a:rPr lang="it-IT" dirty="0">
                <a:solidFill>
                  <a:srgbClr val="000000"/>
                </a:solidFill>
                <a:latin typeface="Candara" panose="020E0502030303020204" pitchFamily="34" charset="0"/>
              </a:rPr>
              <a:t>L’Associazione stipula da oltre 60 anni il CCNL di categoria per le imprese private del settore dei servizi ambientali, applicato a circa il 45% degli addetti del comparto e ricopre ruolo attivo, essendo una delle fonti istitutive, nella gestione del Fondo Pensione “</a:t>
            </a:r>
            <a:r>
              <a:rPr lang="it-IT" dirty="0" err="1">
                <a:solidFill>
                  <a:srgbClr val="000000"/>
                </a:solidFill>
                <a:latin typeface="Candara" panose="020E0502030303020204" pitchFamily="34" charset="0"/>
              </a:rPr>
              <a:t>Previambiente</a:t>
            </a:r>
            <a:r>
              <a:rPr lang="it-IT" dirty="0">
                <a:solidFill>
                  <a:srgbClr val="000000"/>
                </a:solidFill>
                <a:latin typeface="Candara" panose="020E0502030303020204" pitchFamily="34" charset="0"/>
              </a:rPr>
              <a:t>” e del Fondo Sanitario Integrativo del sistema sanitario nazionale denominato “FASDA”, che erogano prestazioni in favore dei dipendenti delle aziende e “Fondo di solidarietà bilaterale” nell’obiettivo di prevedere un sistema di ammortizzatori sociali, in attuazione delle previsioni di cui al d. lgs. n. 148/2015 (“Jobs Act”).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528EB58-8DAC-4B3D-8154-DB65FD874132}"/>
              </a:ext>
            </a:extLst>
          </p:cNvPr>
          <p:cNvSpPr/>
          <p:nvPr/>
        </p:nvSpPr>
        <p:spPr>
          <a:xfrm>
            <a:off x="6400802" y="1048294"/>
            <a:ext cx="556952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628650"/>
            <a:r>
              <a:rPr lang="it-IT" sz="2000" b="0" i="0" u="none" strike="noStrike" baseline="0" dirty="0">
                <a:solidFill>
                  <a:srgbClr val="2E5395"/>
                </a:solidFill>
                <a:latin typeface="Candara" panose="020E0502030303020204" pitchFamily="34" charset="0"/>
              </a:rPr>
              <a:t>             </a:t>
            </a:r>
            <a:r>
              <a:rPr lang="it-IT" sz="2000" b="1" i="0" u="none" strike="noStrike" baseline="0" dirty="0">
                <a:solidFill>
                  <a:srgbClr val="2E5395"/>
                </a:solidFill>
                <a:latin typeface="Candara" panose="020E0502030303020204" pitchFamily="34" charset="0"/>
              </a:rPr>
              <a:t>FISE UNICIRCULAR </a:t>
            </a:r>
            <a:r>
              <a:rPr lang="it-IT" dirty="0">
                <a:latin typeface="Candara" panose="020E0502030303020204" pitchFamily="34" charset="0"/>
              </a:rPr>
              <a:t>è l’Associazione che rappresenta, a livello nazionale ed europeo, le imprese e le Associazioni italiane che svolgono attività a supporto dell’economia circolare tra cui: recupero di materia dai residui e dai rifiuti,</a:t>
            </a:r>
          </a:p>
          <a:p>
            <a:r>
              <a:rPr lang="it-IT" dirty="0">
                <a:latin typeface="Candara" panose="020E0502030303020204" pitchFamily="34" charset="0"/>
              </a:rPr>
              <a:t>riciclaggio e produzione di materie e prodotti secondari, utilizzo di questi nei cicli di produzione e/o di consumo, preparazione per il riutilizzo di beni, componenti e articoli, servizi all’economia circolare, ecc.</a:t>
            </a:r>
          </a:p>
          <a:p>
            <a:r>
              <a:rPr lang="it-IT" dirty="0">
                <a:latin typeface="Candara" panose="020E0502030303020204" pitchFamily="34" charset="0"/>
              </a:rPr>
              <a:t>Obiettivo dell’Associazione è la promozione del riciclo e dell’economia circolare come elemento strategico di uno sviluppo sostenibile.</a:t>
            </a:r>
          </a:p>
          <a:p>
            <a:r>
              <a:rPr lang="it-IT" dirty="0">
                <a:latin typeface="Candara" panose="020E0502030303020204" pitchFamily="34" charset="0"/>
              </a:rPr>
              <a:t>Insieme alla Fondazione per lo Sviluppo Sostenibile, ogni anno UNICIRCULAR realizza il Rapporto "L’Italia del Riciclo", giunto alla 11° Edizione, che fornisce un quadro complessivo sul riciclo dei rifiuti in Italia, le tendenze e le dinamiche dei mercati dei riciclati, attraverso l’analisi di quindici filiere e un approfondimento sui temi di rilievo per il settore.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38211D2-67EE-42EA-B6B4-FC7F3DFE1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4580" y="279730"/>
            <a:ext cx="1852758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31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F6C960B9-E5BC-4F2A-8755-5ABD3E64B7BF}"/>
              </a:ext>
            </a:extLst>
          </p:cNvPr>
          <p:cNvSpPr/>
          <p:nvPr/>
        </p:nvSpPr>
        <p:spPr>
          <a:xfrm>
            <a:off x="773545" y="1450666"/>
            <a:ext cx="10644910" cy="73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Candara" panose="020E0502030303020204" pitchFamily="34" charset="0"/>
                <a:cs typeface="Times New Roman" panose="02020603050405020304" pitchFamily="18" charset="0"/>
              </a:rPr>
              <a:t>Nel 2019 (ultimo dato disponibile del CDCNPA) sono state </a:t>
            </a:r>
            <a:r>
              <a:rPr lang="it-IT" sz="2000" b="1" dirty="0">
                <a:latin typeface="Candara" panose="020E0502030303020204" pitchFamily="34" charset="0"/>
                <a:cs typeface="Times New Roman" panose="02020603050405020304" pitchFamily="18" charset="0"/>
              </a:rPr>
              <a:t>immesse al consumo 342.000 t</a:t>
            </a:r>
            <a:r>
              <a:rPr lang="it-IT" sz="2000" dirty="0">
                <a:latin typeface="Candara" panose="020E0502030303020204" pitchFamily="34" charset="0"/>
                <a:cs typeface="Times New Roman" panose="02020603050405020304" pitchFamily="18" charset="0"/>
              </a:rPr>
              <a:t> di pile e accumulatori (lo 0,4% in meno rispetto al 2018), di cui: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1199260-6A6F-41C9-9C52-13987CEDB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10" y="334317"/>
            <a:ext cx="2459536" cy="340767"/>
          </a:xfrm>
          <a:prstGeom prst="rect">
            <a:avLst/>
          </a:prstGeom>
        </p:spPr>
      </p:pic>
      <p:pic>
        <p:nvPicPr>
          <p:cNvPr id="9" name="Immagine 1">
            <a:extLst>
              <a:ext uri="{FF2B5EF4-FFF2-40B4-BE49-F238E27FC236}">
                <a16:creationId xmlns:a16="http://schemas.microsoft.com/office/drawing/2014/main" id="{ADE8E9D4-3649-4E2D-99A0-D73ADE9C8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204" y="160885"/>
            <a:ext cx="2123854" cy="5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D10B3C-D301-4555-B59F-25BCB7BB5AC9}"/>
              </a:ext>
            </a:extLst>
          </p:cNvPr>
          <p:cNvSpPr txBox="1"/>
          <p:nvPr/>
        </p:nvSpPr>
        <p:spPr>
          <a:xfrm>
            <a:off x="1166093" y="796259"/>
            <a:ext cx="1025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latin typeface="Candara" panose="020E0502030303020204" pitchFamily="34" charset="0"/>
              </a:rPr>
              <a:t>La gestione delle batterie in Italia </a:t>
            </a:r>
            <a:r>
              <a:rPr lang="it-IT" sz="1200" b="1" dirty="0">
                <a:latin typeface="Candara" panose="020E0502030303020204" pitchFamily="34" charset="0"/>
              </a:rPr>
              <a:t>Fonte: Italia del Riciclo 2020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1166DF4-3BF4-4CEE-815F-5CA4CA3D0EF5}"/>
              </a:ext>
            </a:extLst>
          </p:cNvPr>
          <p:cNvSpPr txBox="1"/>
          <p:nvPr/>
        </p:nvSpPr>
        <p:spPr>
          <a:xfrm>
            <a:off x="655922" y="3266354"/>
            <a:ext cx="4628460" cy="185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Nel 2019 sono state </a:t>
            </a:r>
            <a:r>
              <a:rPr lang="it-IT" sz="1800" b="1" dirty="0">
                <a:latin typeface="Candara" panose="020E0502030303020204" pitchFamily="34" charset="0"/>
                <a:cs typeface="Times New Roman" panose="02020603050405020304" pitchFamily="18" charset="0"/>
              </a:rPr>
              <a:t>raccolte 11.000 t </a:t>
            </a:r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di </a:t>
            </a:r>
            <a:r>
              <a:rPr lang="it-IT" sz="1800" u="sng" dirty="0">
                <a:latin typeface="Candara" panose="020E0502030303020204" pitchFamily="34" charset="0"/>
                <a:cs typeface="Times New Roman" panose="02020603050405020304" pitchFamily="18" charset="0"/>
              </a:rPr>
              <a:t>pile e accumulatori portatili esausti</a:t>
            </a:r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 (+5% vs 2018). Il tasso di raccolta di questi rifiuti rispetto dell’immesso sul mercato nell’ultimo triennio si attesta al 43%, 2 punti percentuali sotto il target previsto per il 2016.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1EAEAFD-93F8-4E4A-AC3E-EDE48E82338D}"/>
              </a:ext>
            </a:extLst>
          </p:cNvPr>
          <p:cNvSpPr txBox="1"/>
          <p:nvPr/>
        </p:nvSpPr>
        <p:spPr>
          <a:xfrm>
            <a:off x="846553" y="2202973"/>
            <a:ext cx="394733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800" b="1" dirty="0">
                <a:latin typeface="Candara" panose="020E0502030303020204" pitchFamily="34" charset="0"/>
                <a:cs typeface="Times New Roman" panose="02020603050405020304" pitchFamily="18" charset="0"/>
              </a:rPr>
              <a:t>26.000 t </a:t>
            </a:r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di pile e accumulatori </a:t>
            </a:r>
            <a:r>
              <a:rPr lang="it-IT" dirty="0">
                <a:latin typeface="Candara" panose="020E0502030303020204" pitchFamily="34" charset="0"/>
                <a:cs typeface="Times New Roman" panose="02020603050405020304" pitchFamily="18" charset="0"/>
              </a:rPr>
              <a:t>portatili</a:t>
            </a:r>
            <a:endParaRPr lang="it-IT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05533CF-9213-4616-A511-1D613A6C99A2}"/>
              </a:ext>
            </a:extLst>
          </p:cNvPr>
          <p:cNvSpPr txBox="1"/>
          <p:nvPr/>
        </p:nvSpPr>
        <p:spPr>
          <a:xfrm>
            <a:off x="7469481" y="2189072"/>
            <a:ext cx="37488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b="1" dirty="0">
                <a:latin typeface="Candara" panose="020E0502030303020204" pitchFamily="34" charset="0"/>
                <a:cs typeface="Times New Roman" panose="02020603050405020304" pitchFamily="18" charset="0"/>
              </a:rPr>
              <a:t>111.000 t </a:t>
            </a:r>
            <a:r>
              <a:rPr lang="it-IT" dirty="0">
                <a:latin typeface="Candara" panose="020E0502030303020204" pitchFamily="34" charset="0"/>
                <a:cs typeface="Times New Roman" panose="02020603050405020304" pitchFamily="18" charset="0"/>
              </a:rPr>
              <a:t>di accumulatori industriali</a:t>
            </a:r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7B5719D-0CBC-4DAA-96F0-5385096CA7DF}"/>
              </a:ext>
            </a:extLst>
          </p:cNvPr>
          <p:cNvSpPr txBox="1"/>
          <p:nvPr/>
        </p:nvSpPr>
        <p:spPr>
          <a:xfrm>
            <a:off x="4294853" y="2778432"/>
            <a:ext cx="367366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800" b="1" dirty="0">
                <a:latin typeface="Candara" panose="020E0502030303020204" pitchFamily="34" charset="0"/>
                <a:cs typeface="Times New Roman" panose="02020603050405020304" pitchFamily="18" charset="0"/>
              </a:rPr>
              <a:t>206.000 t</a:t>
            </a:r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 di accumulatori per veicoli</a:t>
            </a:r>
            <a:endParaRPr lang="it-IT" dirty="0"/>
          </a:p>
        </p:txBody>
      </p:sp>
      <p:sp>
        <p:nvSpPr>
          <p:cNvPr id="6" name="Freccia tridirezionale 5">
            <a:extLst>
              <a:ext uri="{FF2B5EF4-FFF2-40B4-BE49-F238E27FC236}">
                <a16:creationId xmlns:a16="http://schemas.microsoft.com/office/drawing/2014/main" id="{F2D4193B-6D87-4105-A3D7-D48212767DBF}"/>
              </a:ext>
            </a:extLst>
          </p:cNvPr>
          <p:cNvSpPr/>
          <p:nvPr/>
        </p:nvSpPr>
        <p:spPr>
          <a:xfrm rot="10800000">
            <a:off x="4962104" y="2274929"/>
            <a:ext cx="2339162" cy="36933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B663B7-4BBD-496E-9E8F-D57F24A6D36E}"/>
              </a:ext>
            </a:extLst>
          </p:cNvPr>
          <p:cNvSpPr txBox="1"/>
          <p:nvPr/>
        </p:nvSpPr>
        <p:spPr>
          <a:xfrm>
            <a:off x="655922" y="5653827"/>
            <a:ext cx="1085889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La </a:t>
            </a:r>
            <a:r>
              <a:rPr lang="it-IT" sz="1800" u="sng" dirty="0">
                <a:latin typeface="Candara" panose="020E0502030303020204" pitchFamily="34" charset="0"/>
                <a:cs typeface="Times New Roman" panose="02020603050405020304" pitchFamily="18" charset="0"/>
              </a:rPr>
              <a:t>raccolta di accumulatori industriali e per veicoli </a:t>
            </a:r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si attesta a </a:t>
            </a:r>
            <a:r>
              <a:rPr lang="it-IT" b="1" dirty="0">
                <a:latin typeface="Candara" panose="020E0502030303020204" pitchFamily="34" charset="0"/>
                <a:cs typeface="Times New Roman" panose="02020603050405020304" pitchFamily="18" charset="0"/>
              </a:rPr>
              <a:t>176.000 t</a:t>
            </a:r>
            <a:r>
              <a:rPr lang="it-IT" dirty="0">
                <a:latin typeface="Candara" panose="020E0502030303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>
                <a:latin typeface="Candara" panose="020E0502030303020204" pitchFamily="34" charset="0"/>
                <a:cs typeface="Times New Roman" panose="02020603050405020304" pitchFamily="18" charset="0"/>
              </a:rPr>
              <a:t>(-4% rispetto al 2018), pari al 56% degli accumulatori immessi sul mercato nello stesso anno. </a:t>
            </a:r>
            <a:r>
              <a:rPr lang="it-IT" dirty="0">
                <a:latin typeface="Candara" panose="020E0502030303020204" pitchFamily="34" charset="0"/>
                <a:cs typeface="Times New Roman" panose="02020603050405020304" pitchFamily="18" charset="0"/>
              </a:rPr>
              <a:t>Tali dati riguardano solo gli accumulatori gestiti dal  CDCNPA e non includono quelli gestiti direttamente da soggetti terzi che non conferiscono a sistemi di raccolta dei produttori.</a:t>
            </a:r>
          </a:p>
          <a:p>
            <a:endParaRPr lang="it-IT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16F5372F-758E-4545-B89C-B3A9CCE36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044" y="3266354"/>
            <a:ext cx="6097772" cy="236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06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F6C960B9-E5BC-4F2A-8755-5ABD3E64B7BF}"/>
              </a:ext>
            </a:extLst>
          </p:cNvPr>
          <p:cNvSpPr/>
          <p:nvPr/>
        </p:nvSpPr>
        <p:spPr>
          <a:xfrm>
            <a:off x="773545" y="1950401"/>
            <a:ext cx="10644910" cy="6702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linea generale,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auspicabile una semplificazione della struttura del Regolamento, anche attraverso atti delegati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Codici EER: 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necessità di ridefinire il capitolo dei codici EER di riferimento per le pile e le batterie, aggiornandolo in base all’evoluzione tecnologica (lista proposta)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Definizioni: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definizione (8) di “</a:t>
            </a:r>
            <a:r>
              <a:rPr lang="it-IT" sz="20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portable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batteries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general use” non cita le batterie a bottone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Sistema di marcatura: 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prevedere che la produzione o l'importazione di batterie debba essere soggetta ad un sistema di marcatura, coerente con i codici EER, che almeno sulle batterie portatili consenta la selezione «a colpo d’occhio» così agevolando l’introduzione di sistemi automatici di riconoscimento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1199260-6A6F-41C9-9C52-13987CEDB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10" y="334317"/>
            <a:ext cx="2459536" cy="340767"/>
          </a:xfrm>
          <a:prstGeom prst="rect">
            <a:avLst/>
          </a:prstGeom>
        </p:spPr>
      </p:pic>
      <p:pic>
        <p:nvPicPr>
          <p:cNvPr id="9" name="Immagine 1">
            <a:extLst>
              <a:ext uri="{FF2B5EF4-FFF2-40B4-BE49-F238E27FC236}">
                <a16:creationId xmlns:a16="http://schemas.microsoft.com/office/drawing/2014/main" id="{ADE8E9D4-3649-4E2D-99A0-D73ADE9C8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204" y="160885"/>
            <a:ext cx="2123854" cy="5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D10B3C-D301-4555-B59F-25BCB7BB5AC9}"/>
              </a:ext>
            </a:extLst>
          </p:cNvPr>
          <p:cNvSpPr txBox="1"/>
          <p:nvPr/>
        </p:nvSpPr>
        <p:spPr>
          <a:xfrm>
            <a:off x="773545" y="1227383"/>
            <a:ext cx="1025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Candara" panose="020E0502030303020204" pitchFamily="34" charset="0"/>
              </a:rPr>
              <a:t>Proposte associative per nuovo regolamento batterie (1)</a:t>
            </a:r>
          </a:p>
        </p:txBody>
      </p:sp>
    </p:spTree>
    <p:extLst>
      <p:ext uri="{BB962C8B-B14F-4D97-AF65-F5344CB8AC3E}">
        <p14:creationId xmlns:p14="http://schemas.microsoft.com/office/powerpoint/2010/main" val="2858270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F6C960B9-E5BC-4F2A-8755-5ABD3E64B7BF}"/>
              </a:ext>
            </a:extLst>
          </p:cNvPr>
          <p:cNvSpPr/>
          <p:nvPr/>
        </p:nvSpPr>
        <p:spPr>
          <a:xfrm>
            <a:off x="773545" y="1644396"/>
            <a:ext cx="10644910" cy="8883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Raccolta: 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introdurre possibilità di raccolta a partire da luoghi pubblici e comunemente frequentati (scuole, università, uffici postali ed esercizi commerciali) presso cui poter conferire senza autorizzazioni piccole quantità di batterie portatili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Ritiro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garanzia di ritiro gratuito a tutti i soggetti che ne facciano richiesta da parte dei produttori e loro sistemi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Sicurezza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necessità di massiccia </a:t>
            </a:r>
            <a:r>
              <a:rPr lang="it-IT" sz="2000" u="sng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campagna informativa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produttori e sistemi collettivi sulla pericolosità di alcune tipologie di batterie in relazione ai rischi ambientali e di sicurezza e sulla conseguente necessità di una corretta ed adeguata raccolta e confezionamento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Batterie nei RAEE: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fornire istruzioni precise su raccolta differenziata delle batterie presenti nei RAEE, chiarendo, in particolare, che questi devono essere conferiti senza batterie e che le batterie vanno raccolte in contenitori adeguati che ne garantiscano il corretto isolamento; contrastare le batterie </a:t>
            </a:r>
            <a:r>
              <a:rPr lang="it-IT" sz="20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built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-in non rimovibili che sono causa di incendi negli impianti di trattamento RAEE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1199260-6A6F-41C9-9C52-13987CEDB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10" y="334317"/>
            <a:ext cx="2459536" cy="340767"/>
          </a:xfrm>
          <a:prstGeom prst="rect">
            <a:avLst/>
          </a:prstGeom>
        </p:spPr>
      </p:pic>
      <p:pic>
        <p:nvPicPr>
          <p:cNvPr id="9" name="Immagine 1">
            <a:extLst>
              <a:ext uri="{FF2B5EF4-FFF2-40B4-BE49-F238E27FC236}">
                <a16:creationId xmlns:a16="http://schemas.microsoft.com/office/drawing/2014/main" id="{ADE8E9D4-3649-4E2D-99A0-D73ADE9C8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204" y="160885"/>
            <a:ext cx="2123854" cy="5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D10B3C-D301-4555-B59F-25BCB7BB5AC9}"/>
              </a:ext>
            </a:extLst>
          </p:cNvPr>
          <p:cNvSpPr txBox="1"/>
          <p:nvPr/>
        </p:nvSpPr>
        <p:spPr>
          <a:xfrm>
            <a:off x="858983" y="1019565"/>
            <a:ext cx="1025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Candara" panose="020E0502030303020204" pitchFamily="34" charset="0"/>
              </a:rPr>
              <a:t>Proposte associative per nuovo regolamento batterie (2)</a:t>
            </a:r>
          </a:p>
        </p:txBody>
      </p:sp>
    </p:spTree>
    <p:extLst>
      <p:ext uri="{BB962C8B-B14F-4D97-AF65-F5344CB8AC3E}">
        <p14:creationId xmlns:p14="http://schemas.microsoft.com/office/powerpoint/2010/main" val="141007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F6C960B9-E5BC-4F2A-8755-5ABD3E64B7BF}"/>
              </a:ext>
            </a:extLst>
          </p:cNvPr>
          <p:cNvSpPr/>
          <p:nvPr/>
        </p:nvSpPr>
        <p:spPr>
          <a:xfrm>
            <a:off x="662709" y="1825711"/>
            <a:ext cx="10644910" cy="8656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Riciclo: 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prevedere procedure agevolate per la movimentazione intra-UE di  batterie esauste, purché accuratamente selezionate e diverse da quelle al piombo, al cadmio e al mercurio, considerata l’assenza di impianti dedicati in ogni Paese membro, per evitare ostacoli all’economia circolare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Obiettivi di riciclo: 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carico del produttore in quanto gli impianti di trattamento non sono in grado di “controllare” la composizione e la qualità del flusso in entrata; calcolo su base annuale e per tipologia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it-IT" sz="2000" b="1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EoW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adozione in tempi brevi di un Regolamento </a:t>
            </a:r>
            <a:r>
              <a:rPr lang="it-IT" sz="2000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EoW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sui criteri per cui le polveri di pile o le paste di pile contenenti </a:t>
            </a:r>
            <a:r>
              <a:rPr lang="it-IT" sz="2000" i="1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critical</a:t>
            </a:r>
            <a:r>
              <a:rPr lang="it-IT" sz="20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i="1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raw</a:t>
            </a:r>
            <a:r>
              <a:rPr lang="it-IT" sz="20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i="1" dirty="0" err="1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materials</a:t>
            </a:r>
            <a:r>
              <a:rPr lang="it-IT" sz="20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cessano di essere rifiuti, in modo da facilitarne il libero scambio; in mancanza detti materiali potrebbero essere esportati solo con notifica ai sensi del WSR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it-IT" sz="20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1199260-6A6F-41C9-9C52-13987CEDB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10" y="334317"/>
            <a:ext cx="2459536" cy="340767"/>
          </a:xfrm>
          <a:prstGeom prst="rect">
            <a:avLst/>
          </a:prstGeom>
        </p:spPr>
      </p:pic>
      <p:pic>
        <p:nvPicPr>
          <p:cNvPr id="9" name="Immagine 1">
            <a:extLst>
              <a:ext uri="{FF2B5EF4-FFF2-40B4-BE49-F238E27FC236}">
                <a16:creationId xmlns:a16="http://schemas.microsoft.com/office/drawing/2014/main" id="{ADE8E9D4-3649-4E2D-99A0-D73ADE9C8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204" y="160885"/>
            <a:ext cx="2123854" cy="5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7D10B3C-D301-4555-B59F-25BCB7BB5AC9}"/>
              </a:ext>
            </a:extLst>
          </p:cNvPr>
          <p:cNvSpPr txBox="1"/>
          <p:nvPr/>
        </p:nvSpPr>
        <p:spPr>
          <a:xfrm>
            <a:off x="858983" y="1019565"/>
            <a:ext cx="1025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latin typeface="Candara" panose="020E0502030303020204" pitchFamily="34" charset="0"/>
              </a:rPr>
              <a:t>Proposte associative per nuovo regolamento batterie (3)</a:t>
            </a:r>
          </a:p>
        </p:txBody>
      </p:sp>
    </p:spTree>
    <p:extLst>
      <p:ext uri="{BB962C8B-B14F-4D97-AF65-F5344CB8AC3E}">
        <p14:creationId xmlns:p14="http://schemas.microsoft.com/office/powerpoint/2010/main" val="2742127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A33BACA7-35BB-4315-AC1D-D0E0B404E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434" y="2138786"/>
            <a:ext cx="2819819" cy="390684"/>
          </a:xfrm>
          <a:prstGeom prst="rect">
            <a:avLst/>
          </a:prstGeom>
        </p:spPr>
      </p:pic>
      <p:pic>
        <p:nvPicPr>
          <p:cNvPr id="3" name="Immagine 1">
            <a:extLst>
              <a:ext uri="{FF2B5EF4-FFF2-40B4-BE49-F238E27FC236}">
                <a16:creationId xmlns:a16="http://schemas.microsoft.com/office/drawing/2014/main" id="{EE8601D0-26EE-4C7C-8B4B-D719EF033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823" y="1889605"/>
            <a:ext cx="2515001" cy="639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C8E313B9-C729-4583-8B31-DE638D8CB115}"/>
              </a:ext>
            </a:extLst>
          </p:cNvPr>
          <p:cNvSpPr/>
          <p:nvPr/>
        </p:nvSpPr>
        <p:spPr>
          <a:xfrm>
            <a:off x="862021" y="2891064"/>
            <a:ext cx="4522392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3060065" algn="ctr"/>
                <a:tab pos="6120130" algn="r"/>
              </a:tabLs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 del Poggio Laurentino, 11 – 00144 ROMA</a:t>
            </a:r>
            <a:endParaRPr lang="it-I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CB3F6083-2AED-4B59-A291-E2922564C78B}"/>
              </a:ext>
            </a:extLst>
          </p:cNvPr>
          <p:cNvSpPr/>
          <p:nvPr/>
        </p:nvSpPr>
        <p:spPr>
          <a:xfrm>
            <a:off x="6095261" y="2891064"/>
            <a:ext cx="4522392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3060065" algn="ctr"/>
                <a:tab pos="6120130" algn="r"/>
              </a:tabLs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Via del Poggio Laurentino, 11 – 00144 ROMA</a:t>
            </a:r>
            <a:endParaRPr lang="it-I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9DC6CD05-6B59-475C-99E7-2EFA3D3D90E7}"/>
              </a:ext>
            </a:extLst>
          </p:cNvPr>
          <p:cNvSpPr/>
          <p:nvPr/>
        </p:nvSpPr>
        <p:spPr>
          <a:xfrm>
            <a:off x="2139234" y="3388032"/>
            <a:ext cx="1919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Tel. 06 996957900</a:t>
            </a:r>
            <a:endParaRPr lang="it-IT" dirty="0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AB9E69E-C1E8-4D90-8B62-6B71934411B8}"/>
              </a:ext>
            </a:extLst>
          </p:cNvPr>
          <p:cNvSpPr/>
          <p:nvPr/>
        </p:nvSpPr>
        <p:spPr>
          <a:xfrm>
            <a:off x="7520799" y="3378796"/>
            <a:ext cx="1919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Tel. 06 996957900</a:t>
            </a:r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39955CAC-8176-4F90-B4D3-50E5E604C6B9}"/>
              </a:ext>
            </a:extLst>
          </p:cNvPr>
          <p:cNvSpPr/>
          <p:nvPr/>
        </p:nvSpPr>
        <p:spPr>
          <a:xfrm>
            <a:off x="1296865" y="3863648"/>
            <a:ext cx="4022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it-IT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assoambiente@assoambiente.org</a:t>
            </a:r>
            <a:endParaRPr lang="it-IT" dirty="0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ABFC8C3A-E0D1-49C3-B5FA-84C671055B5E}"/>
              </a:ext>
            </a:extLst>
          </p:cNvPr>
          <p:cNvSpPr/>
          <p:nvPr/>
        </p:nvSpPr>
        <p:spPr>
          <a:xfrm>
            <a:off x="6690058" y="3863648"/>
            <a:ext cx="3580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it-IT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unicircular@unicircular.org</a:t>
            </a:r>
            <a:r>
              <a:rPr lang="it-IT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dirty="0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E3062663-3A24-4140-AFC7-7A960C5DFE41}"/>
              </a:ext>
            </a:extLst>
          </p:cNvPr>
          <p:cNvSpPr/>
          <p:nvPr/>
        </p:nvSpPr>
        <p:spPr>
          <a:xfrm>
            <a:off x="1673859" y="4360696"/>
            <a:ext cx="3268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Sito web: </a:t>
            </a:r>
            <a:r>
              <a:rPr lang="it-IT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www.assoambiente.org</a:t>
            </a:r>
            <a:endParaRPr lang="it-IT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7C9BD0AC-0F8D-48D0-A053-C27CDC728D16}"/>
              </a:ext>
            </a:extLst>
          </p:cNvPr>
          <p:cNvSpPr/>
          <p:nvPr/>
        </p:nvSpPr>
        <p:spPr>
          <a:xfrm>
            <a:off x="7026163" y="4360696"/>
            <a:ext cx="30701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Sito web: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www.unicircular.org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47240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994</Words>
  <Application>Microsoft Office PowerPoint</Application>
  <PresentationFormat>Widescreen</PresentationFormat>
  <Paragraphs>62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Candara</vt:lpstr>
      <vt:lpstr>Symbol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FISE Assoambiente</dc:creator>
  <cp:lastModifiedBy>nota</cp:lastModifiedBy>
  <cp:revision>32</cp:revision>
  <dcterms:created xsi:type="dcterms:W3CDTF">2020-05-27T17:07:04Z</dcterms:created>
  <dcterms:modified xsi:type="dcterms:W3CDTF">2021-04-14T14:17:48Z</dcterms:modified>
</cp:coreProperties>
</file>